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1" r:id="rId4"/>
  </p:sldMasterIdLst>
  <p:notesMasterIdLst>
    <p:notesMasterId r:id="rId46"/>
  </p:notesMasterIdLst>
  <p:sldIdLst>
    <p:sldId id="257" r:id="rId5"/>
    <p:sldId id="272" r:id="rId6"/>
    <p:sldId id="273" r:id="rId7"/>
    <p:sldId id="278" r:id="rId8"/>
    <p:sldId id="285" r:id="rId9"/>
    <p:sldId id="284" r:id="rId10"/>
    <p:sldId id="286" r:id="rId11"/>
    <p:sldId id="287" r:id="rId12"/>
    <p:sldId id="288" r:id="rId13"/>
    <p:sldId id="312" r:id="rId14"/>
    <p:sldId id="289" r:id="rId15"/>
    <p:sldId id="313" r:id="rId16"/>
    <p:sldId id="290" r:id="rId17"/>
    <p:sldId id="314" r:id="rId18"/>
    <p:sldId id="291" r:id="rId19"/>
    <p:sldId id="292" r:id="rId20"/>
    <p:sldId id="294" r:id="rId21"/>
    <p:sldId id="299" r:id="rId22"/>
    <p:sldId id="295" r:id="rId23"/>
    <p:sldId id="301" r:id="rId24"/>
    <p:sldId id="302" r:id="rId25"/>
    <p:sldId id="300" r:id="rId26"/>
    <p:sldId id="303" r:id="rId27"/>
    <p:sldId id="304" r:id="rId28"/>
    <p:sldId id="306" r:id="rId29"/>
    <p:sldId id="305" r:id="rId30"/>
    <p:sldId id="308" r:id="rId31"/>
    <p:sldId id="309" r:id="rId32"/>
    <p:sldId id="310" r:id="rId33"/>
    <p:sldId id="311" r:id="rId34"/>
    <p:sldId id="307" r:id="rId35"/>
    <p:sldId id="296" r:id="rId36"/>
    <p:sldId id="317" r:id="rId37"/>
    <p:sldId id="297" r:id="rId38"/>
    <p:sldId id="298" r:id="rId39"/>
    <p:sldId id="315" r:id="rId40"/>
    <p:sldId id="316" r:id="rId41"/>
    <p:sldId id="319" r:id="rId42"/>
    <p:sldId id="318" r:id="rId43"/>
    <p:sldId id="320" r:id="rId44"/>
    <p:sldId id="325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39" autoAdjust="0"/>
    <p:restoredTop sz="95716"/>
  </p:normalViewPr>
  <p:slideViewPr>
    <p:cSldViewPr snapToGrid="0">
      <p:cViewPr varScale="1">
        <p:scale>
          <a:sx n="85" d="100"/>
          <a:sy n="85" d="100"/>
        </p:scale>
        <p:origin x="184" y="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1E1E08-CF67-44FE-8118-1F8FF92BB1ED}" type="datetimeFigureOut">
              <a:rPr lang="en-US" smtClean="0"/>
              <a:t>5/12/25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516767-A0A4-4D7F-ADF0-CCC65A432D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720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-9729788" y="2408238"/>
            <a:ext cx="21412201" cy="120443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195263" y="15254869"/>
            <a:ext cx="1562100" cy="1445198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9940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198100" y="2532063"/>
            <a:ext cx="22479000" cy="12644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work we will be discussing is also tightly aligned to equity in action, and while there is a direct connection to all four levers, we are going to be leaning in heavily to core instruction during our time together.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42A11-68AC-E748-974D-288F62AE471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539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198100" y="2532063"/>
            <a:ext cx="22479000" cy="12644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work we will be discussing is also tightly aligned to equity in action, and while there is a direct connection to all four levers, we are going to be leaning in heavily to core instruction during our time together.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42A11-68AC-E748-974D-288F62AE471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6587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198100" y="2532063"/>
            <a:ext cx="22479000" cy="12644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work we will be discussing is also tightly aligned to equity in action, and while there is a direct connection to all four levers, we are going to be leaning in heavily to core instruction during our time together.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42A11-68AC-E748-974D-288F62AE471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076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198100" y="2532063"/>
            <a:ext cx="22479000" cy="12644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work we will be discussing is also tightly aligned to equity in action, and while there is a direct connection to all four levers, we are going to be leaning in heavily to core instruction during our time together.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42A11-68AC-E748-974D-288F62AE471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679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198100" y="2532063"/>
            <a:ext cx="22479000" cy="12644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work we will be discussing is also tightly aligned to equity in action, and while there is a direct connection to all four levers, we are going to be leaning in heavily to core instruction during our time together.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42A11-68AC-E748-974D-288F62AE471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4726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198100" y="2532063"/>
            <a:ext cx="22479000" cy="12644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work we will be discussing is also tightly aligned to equity in action, and while there is a direct connection to all four levers, we are going to be leaning in heavily to core instruction during our time together.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42A11-68AC-E748-974D-288F62AE471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6590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198100" y="2532063"/>
            <a:ext cx="22479000" cy="12644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work we will be discussing is also tightly aligned to equity in action, and while there is a direct connection to all four levers, we are going to be leaning in heavily to core instruction during our time together.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42A11-68AC-E748-974D-288F62AE471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2277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198100" y="2532063"/>
            <a:ext cx="22479000" cy="12644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work we will be discussing is also tightly aligned to equity in action, and while there is a direct connection to all four levers, we are going to be leaning in heavily to core instruction during our time together.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42A11-68AC-E748-974D-288F62AE471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4198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198100" y="2532063"/>
            <a:ext cx="22479000" cy="12644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work we will be discussing is also tightly aligned to equity in action, and while there is a direct connection to all four levers, we are going to be leaning in heavily to core instruction during our time together.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42A11-68AC-E748-974D-288F62AE471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571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198100" y="2532063"/>
            <a:ext cx="22479000" cy="12644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work we will be discussing is also tightly aligned to equity in action, and while there is a direct connection to all four levers, we are going to be leaning in heavily to core instruction during our time together.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42A11-68AC-E748-974D-288F62AE471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513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198100" y="2532063"/>
            <a:ext cx="22479000" cy="12644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work we will be discussing is also tightly aligned to equity in action, and while there is a direct connection to all four levers, we are going to be leaning in heavily to core instruction during our time together.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42A11-68AC-E748-974D-288F62AE471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5160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198100" y="2532063"/>
            <a:ext cx="22479000" cy="12644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work we will be discussing is also tightly aligned to equity in action, and while there is a direct connection to all four levers, we are going to be leaning in heavily to core instruction during our time together.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42A11-68AC-E748-974D-288F62AE471E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3952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198100" y="2532063"/>
            <a:ext cx="22479000" cy="12644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work we will be discussing is also tightly aligned to equity in action, and while there is a direct connection to all four levers, we are going to be leaning in heavily to core instruction during our time together.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42A11-68AC-E748-974D-288F62AE471E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1974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198100" y="2532063"/>
            <a:ext cx="22479000" cy="12644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work we will be discussing is also tightly aligned to equity in action, and while there is a direct connection to all four levers, we are going to be leaning in heavily to core instruction during our time together.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42A11-68AC-E748-974D-288F62AE471E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1985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198100" y="2532063"/>
            <a:ext cx="22479000" cy="12644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work we will be discussing is also tightly aligned to equity in action, and while there is a direct connection to all four levers, we are going to be leaning in heavily to core instruction during our time together.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42A11-68AC-E748-974D-288F62AE471E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4346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198100" y="2532063"/>
            <a:ext cx="22479000" cy="12644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work we will be discussing is also tightly aligned to equity in action, and while there is a direct connection to all four levers, we are going to be leaning in heavily to core instruction during our time together.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42A11-68AC-E748-974D-288F62AE471E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7521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198100" y="2532063"/>
            <a:ext cx="22479000" cy="12644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work we will be discussing is also tightly aligned to equity in action, and while there is a direct connection to all four levers, we are going to be leaning in heavily to core instruction during our time together.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42A11-68AC-E748-974D-288F62AE471E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5266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198100" y="2532063"/>
            <a:ext cx="22479000" cy="12644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work we will be discussing is also tightly aligned to equity in action, and while there is a direct connection to all four levers, we are going to be leaning in heavily to core instruction during our time together.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42A11-68AC-E748-974D-288F62AE471E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6002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198100" y="2532063"/>
            <a:ext cx="22479000" cy="12644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work we will be discussing is also tightly aligned to equity in action, and while there is a direct connection to all four levers, we are going to be leaning in heavily to core instruction during our time together.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42A11-68AC-E748-974D-288F62AE471E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7202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198100" y="2532063"/>
            <a:ext cx="22479000" cy="12644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work we will be discussing is also tightly aligned to equity in action, and while there is a direct connection to all four levers, we are going to be leaning in heavily to core instruction during our time together.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42A11-68AC-E748-974D-288F62AE471E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7926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198100" y="2532063"/>
            <a:ext cx="22479000" cy="12644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work we will be discussing is also tightly aligned to equity in action, and while there is a direct connection to all four levers, we are going to be leaning in heavily to core instruction during our time together.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42A11-68AC-E748-974D-288F62AE471E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319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198100" y="2532063"/>
            <a:ext cx="22479000" cy="12644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work we will be discussing is also tightly aligned to equity in action, and while there is a direct connection to all four levers, we are going to be leaning in heavily to core instruction during our time together.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42A11-68AC-E748-974D-288F62AE471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0571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198100" y="2532063"/>
            <a:ext cx="22479000" cy="12644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work we will be discussing is also tightly aligned to equity in action, and while there is a direct connection to all four levers, we are going to be leaning in heavily to core instruction during our time together.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42A11-68AC-E748-974D-288F62AE471E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4484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198100" y="2532063"/>
            <a:ext cx="22479000" cy="12644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work we will be discussing is also tightly aligned to equity in action, and while there is a direct connection to all four levers, we are going to be leaning in heavily to core instruction during our time together.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42A11-68AC-E748-974D-288F62AE471E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3615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198100" y="2532063"/>
            <a:ext cx="22479000" cy="12644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work we will be discussing is also tightly aligned to equity in action, and while there is a direct connection to all four levers, we are going to be leaning in heavily to core instruction during our time together.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42A11-68AC-E748-974D-288F62AE471E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0344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198100" y="2532063"/>
            <a:ext cx="22479000" cy="12644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work we will be discussing is also tightly aligned to equity in action, and while there is a direct connection to all four levers, we are going to be leaning in heavily to core instruction during our time together.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42A11-68AC-E748-974D-288F62AE471E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3122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198100" y="2532063"/>
            <a:ext cx="22479000" cy="12644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work we will be discussing is also tightly aligned to equity in action, and while there is a direct connection to all four levers, we are going to be leaning in heavily to core instruction during our time together.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42A11-68AC-E748-974D-288F62AE471E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4134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198100" y="2532063"/>
            <a:ext cx="22479000" cy="12644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work we will be discussing is also tightly aligned to equity in action, and while there is a direct connection to all four levers, we are going to be leaning in heavily to core instruction during our time together.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42A11-68AC-E748-974D-288F62AE471E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3423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198100" y="2532063"/>
            <a:ext cx="22479000" cy="12644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work we will be discussing is also tightly aligned to equity in action, and while there is a direct connection to all four levers, we are going to be leaning in heavily to core instruction during our time together.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42A11-68AC-E748-974D-288F62AE471E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8642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198100" y="2532063"/>
            <a:ext cx="22479000" cy="12644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work we will be discussing is also tightly aligned to equity in action, and while there is a direct connection to all four levers, we are going to be leaning in heavily to core instruction during our time together.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42A11-68AC-E748-974D-288F62AE471E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0636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198100" y="2532063"/>
            <a:ext cx="22479000" cy="12644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work we will be discussing is also tightly aligned to equity in action, and while there is a direct connection to all four levers, we are going to be leaning in heavily to core instruction during our time together.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42A11-68AC-E748-974D-288F62AE471E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9619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198100" y="2532063"/>
            <a:ext cx="22479000" cy="12644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work we will be discussing is also tightly aligned to equity in action, and while there is a direct connection to all four levers, we are going to be leaning in heavily to core instruction during our time together.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42A11-68AC-E748-974D-288F62AE471E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416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198100" y="2532063"/>
            <a:ext cx="22479000" cy="12644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work we will be discussing is also tightly aligned to equity in action, and while there is a direct connection to all four levers, we are going to be leaning in heavily to core instruction during our time together.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42A11-68AC-E748-974D-288F62AE471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1061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198100" y="2532063"/>
            <a:ext cx="22479000" cy="12644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work we will be discussing is also tightly aligned to equity in action, and while there is a direct connection to all four levers, we are going to be leaning in heavily to core instruction during our time together.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42A11-68AC-E748-974D-288F62AE471E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5503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198100" y="2532063"/>
            <a:ext cx="22479000" cy="12644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work we will be discussing is also tightly aligned to equity in action, and while there is a direct connection to all four levers, we are going to be leaning in heavily to core instruction during our time together.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42A11-68AC-E748-974D-288F62AE471E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388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198100" y="2532063"/>
            <a:ext cx="22479000" cy="12644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work we will be discussing is also tightly aligned to equity in action, and while there is a direct connection to all four levers, we are going to be leaning in heavily to core instruction during our time together.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42A11-68AC-E748-974D-288F62AE471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218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198100" y="2532063"/>
            <a:ext cx="22479000" cy="12644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work we will be discussing is also tightly aligned to equity in action, and while there is a direct connection to all four levers, we are going to be leaning in heavily to core instruction during our time together.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42A11-68AC-E748-974D-288F62AE471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765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198100" y="2532063"/>
            <a:ext cx="22479000" cy="12644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work we will be discussing is also tightly aligned to equity in action, and while there is a direct connection to all four levers, we are going to be leaning in heavily to core instruction during our time together.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42A11-68AC-E748-974D-288F62AE471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565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198100" y="2532063"/>
            <a:ext cx="22479000" cy="12644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work we will be discussing is also tightly aligned to equity in action, and while there is a direct connection to all four levers, we are going to be leaning in heavily to core instruction during our time together.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42A11-68AC-E748-974D-288F62AE471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987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198100" y="2532063"/>
            <a:ext cx="22479000" cy="12644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work we will be discussing is also tightly aligned to equity in action, and while there is a direct connection to all four levers, we are going to be leaning in heavily to core instruction during our time together.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42A11-68AC-E748-974D-288F62AE471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290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918A0-5BB1-45DB-915C-0D5BBD736485}" type="datetimeFigureOut">
              <a:rPr lang="en-US" smtClean="0"/>
              <a:t>5/12/25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75D673C5-A892-48F3-A985-DAC4C43C67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805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918A0-5BB1-45DB-915C-0D5BBD736485}" type="datetimeFigureOut">
              <a:rPr lang="en-US" smtClean="0"/>
              <a:t>5/12/25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73C5-A892-48F3-A985-DAC4C43C67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389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918A0-5BB1-45DB-915C-0D5BBD736485}" type="datetimeFigureOut">
              <a:rPr lang="en-US" smtClean="0"/>
              <a:t>5/12/25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73C5-A892-48F3-A985-DAC4C43C67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442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ctrTitle"/>
          </p:nvPr>
        </p:nvSpPr>
        <p:spPr>
          <a:xfrm>
            <a:off x="1987867" y="2651116"/>
            <a:ext cx="7005527" cy="1469225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267">
                <a:latin typeface="Calibri" panose="020F0502020204030204" pitchFamily="34" charset="0"/>
                <a:ea typeface="Segoe UI Historic" panose="020B0502040204020203" pitchFamily="34" charset="0"/>
                <a:cs typeface="Calibri" panose="020F0502020204030204" pitchFamily="34" charset="0"/>
              </a:defRPr>
            </a:lvl1pPr>
            <a:lvl2pPr lvl="1" algn="ctr">
              <a:spcBef>
                <a:spcPts val="0"/>
              </a:spcBef>
              <a:buSzPct val="100000"/>
              <a:defRPr sz="6400"/>
            </a:lvl2pPr>
            <a:lvl3pPr lvl="2" algn="ctr">
              <a:spcBef>
                <a:spcPts val="0"/>
              </a:spcBef>
              <a:buSzPct val="100000"/>
              <a:defRPr sz="6400"/>
            </a:lvl3pPr>
            <a:lvl4pPr lvl="3" algn="ctr">
              <a:spcBef>
                <a:spcPts val="0"/>
              </a:spcBef>
              <a:buSzPct val="100000"/>
              <a:defRPr sz="6400"/>
            </a:lvl4pPr>
            <a:lvl5pPr lvl="4" algn="ctr">
              <a:spcBef>
                <a:spcPts val="0"/>
              </a:spcBef>
              <a:buSzPct val="100000"/>
              <a:defRPr sz="6400"/>
            </a:lvl5pPr>
            <a:lvl6pPr lvl="5" algn="ctr">
              <a:spcBef>
                <a:spcPts val="0"/>
              </a:spcBef>
              <a:buSzPct val="100000"/>
              <a:defRPr sz="6400"/>
            </a:lvl6pPr>
            <a:lvl7pPr lvl="6" algn="ctr">
              <a:spcBef>
                <a:spcPts val="0"/>
              </a:spcBef>
              <a:buSzPct val="100000"/>
              <a:defRPr sz="6400"/>
            </a:lvl7pPr>
            <a:lvl8pPr lvl="7" algn="ctr">
              <a:spcBef>
                <a:spcPts val="0"/>
              </a:spcBef>
              <a:buSzPct val="100000"/>
              <a:defRPr sz="6400"/>
            </a:lvl8pPr>
            <a:lvl9pPr lvl="8" algn="ctr">
              <a:spcBef>
                <a:spcPts val="0"/>
              </a:spcBef>
              <a:buSzPct val="100000"/>
              <a:defRPr sz="6400"/>
            </a:lvl9pPr>
          </a:lstStyle>
          <a:p>
            <a:endParaRPr dirty="0"/>
          </a:p>
        </p:txBody>
      </p:sp>
      <p:sp>
        <p:nvSpPr>
          <p:cNvPr id="24" name="Shape 20">
            <a:extLst>
              <a:ext uri="{FF2B5EF4-FFF2-40B4-BE49-F238E27FC236}">
                <a16:creationId xmlns:a16="http://schemas.microsoft.com/office/drawing/2014/main" id="{2442C71B-CB7E-F144-8E69-95D4877EE765}"/>
              </a:ext>
            </a:extLst>
          </p:cNvPr>
          <p:cNvSpPr/>
          <p:nvPr userDrawn="1"/>
        </p:nvSpPr>
        <p:spPr>
          <a:xfrm flipH="1">
            <a:off x="1" y="608267"/>
            <a:ext cx="12196959" cy="2378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526918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/>
        </p:nvSpPr>
        <p:spPr>
          <a:xfrm flipH="1">
            <a:off x="-4960" y="6637578"/>
            <a:ext cx="12192000" cy="238964"/>
          </a:xfrm>
          <a:prstGeom prst="rect">
            <a:avLst/>
          </a:prstGeom>
          <a:solidFill>
            <a:srgbClr val="C7D3E6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2400" dirty="0"/>
          </a:p>
        </p:txBody>
      </p:sp>
      <p:sp>
        <p:nvSpPr>
          <p:cNvPr id="78" name="Shape 78"/>
          <p:cNvSpPr txBox="1">
            <a:spLocks noGrp="1"/>
          </p:cNvSpPr>
          <p:nvPr>
            <p:ph type="title" hasCustomPrompt="1"/>
          </p:nvPr>
        </p:nvSpPr>
        <p:spPr>
          <a:xfrm>
            <a:off x="243841" y="298283"/>
            <a:ext cx="9621871" cy="412644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l">
              <a:spcBef>
                <a:spcPts val="0"/>
              </a:spcBef>
              <a:defRPr sz="2667" b="1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Title</a:t>
            </a:r>
            <a:endParaRPr dirty="0"/>
          </a:p>
        </p:txBody>
      </p:sp>
      <p:sp>
        <p:nvSpPr>
          <p:cNvPr id="13" name="Shape 20">
            <a:extLst>
              <a:ext uri="{FF2B5EF4-FFF2-40B4-BE49-F238E27FC236}">
                <a16:creationId xmlns:a16="http://schemas.microsoft.com/office/drawing/2014/main" id="{49EEC169-EE28-154A-8F34-454632721AD1}"/>
              </a:ext>
            </a:extLst>
          </p:cNvPr>
          <p:cNvSpPr/>
          <p:nvPr userDrawn="1"/>
        </p:nvSpPr>
        <p:spPr>
          <a:xfrm flipH="1">
            <a:off x="4961" y="6549227"/>
            <a:ext cx="12196959" cy="102660"/>
          </a:xfrm>
          <a:prstGeom prst="rect">
            <a:avLst/>
          </a:prstGeom>
          <a:solidFill>
            <a:srgbClr val="FF9800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2400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3F27AFF-B604-72D1-CD84-9DA45B782BF3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863142919"/>
              </p:ext>
            </p:extLst>
          </p:nvPr>
        </p:nvGraphicFramePr>
        <p:xfrm>
          <a:off x="9966948" y="113154"/>
          <a:ext cx="2343130" cy="1777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943600" imgH="4787900" progId="Word.Document.12">
                  <p:embed/>
                </p:oleObj>
              </mc:Choice>
              <mc:Fallback>
                <p:oleObj name="Document" r:id="rId2" imgW="5943600" imgH="4787900" progId="Word.Documen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E3F27AFF-B604-72D1-CD84-9DA45B782B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966948" y="113154"/>
                        <a:ext cx="2343130" cy="17774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3129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Shape 62"/>
          <p:cNvGrpSpPr/>
          <p:nvPr/>
        </p:nvGrpSpPr>
        <p:grpSpPr>
          <a:xfrm>
            <a:off x="1" y="-3440"/>
            <a:ext cx="12192001" cy="977528"/>
            <a:chOff x="-3" y="40"/>
            <a:chExt cx="9126469" cy="1327309"/>
          </a:xfrm>
        </p:grpSpPr>
        <p:sp>
          <p:nvSpPr>
            <p:cNvPr id="65" name="Shape 65"/>
            <p:cNvSpPr/>
            <p:nvPr/>
          </p:nvSpPr>
          <p:spPr>
            <a:xfrm rot="10800000" flipH="1">
              <a:off x="2" y="40"/>
              <a:ext cx="9126464" cy="1327309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68" name="Shape 68"/>
            <p:cNvSpPr/>
            <p:nvPr/>
          </p:nvSpPr>
          <p:spPr>
            <a:xfrm rot="10800000" flipH="1">
              <a:off x="-3" y="304006"/>
              <a:ext cx="9126469" cy="771743"/>
            </a:xfrm>
            <a:prstGeom prst="rect">
              <a:avLst/>
            </a:prstGeom>
            <a:solidFill>
              <a:srgbClr val="00009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73" name="Shape 73"/>
          <p:cNvSpPr/>
          <p:nvPr/>
        </p:nvSpPr>
        <p:spPr>
          <a:xfrm flipH="1">
            <a:off x="-4960" y="6637578"/>
            <a:ext cx="12192000" cy="238964"/>
          </a:xfrm>
          <a:prstGeom prst="rect">
            <a:avLst/>
          </a:prstGeom>
          <a:solidFill>
            <a:srgbClr val="C7D3E6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Shape 78"/>
          <p:cNvSpPr txBox="1">
            <a:spLocks noGrp="1"/>
          </p:cNvSpPr>
          <p:nvPr>
            <p:ph type="title" hasCustomPrompt="1"/>
          </p:nvPr>
        </p:nvSpPr>
        <p:spPr>
          <a:xfrm>
            <a:off x="243841" y="298283"/>
            <a:ext cx="9621871" cy="412644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l">
              <a:spcBef>
                <a:spcPts val="0"/>
              </a:spcBef>
              <a:defRPr sz="2667" b="1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Title</a:t>
            </a:r>
            <a:endParaRPr dirty="0"/>
          </a:p>
        </p:txBody>
      </p:sp>
      <p:pic>
        <p:nvPicPr>
          <p:cNvPr id="23" name="Picture 22" descr="SCS-Logo-Color-Transparent.png">
            <a:extLst>
              <a:ext uri="{FF2B5EF4-FFF2-40B4-BE49-F238E27FC236}">
                <a16:creationId xmlns:a16="http://schemas.microsoft.com/office/drawing/2014/main" id="{1698A8A4-D643-EC4F-ADE9-E970DD50B5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213" y="74709"/>
            <a:ext cx="861947" cy="859792"/>
          </a:xfrm>
          <a:prstGeom prst="rect">
            <a:avLst/>
          </a:prstGeom>
        </p:spPr>
      </p:pic>
      <p:sp>
        <p:nvSpPr>
          <p:cNvPr id="13" name="Shape 20">
            <a:extLst>
              <a:ext uri="{FF2B5EF4-FFF2-40B4-BE49-F238E27FC236}">
                <a16:creationId xmlns:a16="http://schemas.microsoft.com/office/drawing/2014/main" id="{49EEC169-EE28-154A-8F34-454632721AD1}"/>
              </a:ext>
            </a:extLst>
          </p:cNvPr>
          <p:cNvSpPr/>
          <p:nvPr userDrawn="1"/>
        </p:nvSpPr>
        <p:spPr>
          <a:xfrm flipH="1">
            <a:off x="4961" y="6549227"/>
            <a:ext cx="12196959" cy="102660"/>
          </a:xfrm>
          <a:prstGeom prst="rect">
            <a:avLst/>
          </a:prstGeom>
          <a:solidFill>
            <a:srgbClr val="FF9800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757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918A0-5BB1-45DB-915C-0D5BBD736485}" type="datetimeFigureOut">
              <a:rPr lang="en-US" smtClean="0"/>
              <a:t>5/12/25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73C5-A892-48F3-A985-DAC4C43C67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426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918A0-5BB1-45DB-915C-0D5BBD736485}" type="datetimeFigureOut">
              <a:rPr lang="en-US" smtClean="0"/>
              <a:t>5/12/25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73C5-A892-48F3-A985-DAC4C43C67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000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918A0-5BB1-45DB-915C-0D5BBD736485}" type="datetimeFigureOut">
              <a:rPr lang="en-US" smtClean="0"/>
              <a:t>5/12/25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73C5-A892-48F3-A985-DAC4C43C67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77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918A0-5BB1-45DB-915C-0D5BBD736485}" type="datetimeFigureOut">
              <a:rPr lang="en-US" smtClean="0"/>
              <a:t>5/12/25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73C5-A892-48F3-A985-DAC4C43C67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51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918A0-5BB1-45DB-915C-0D5BBD736485}" type="datetimeFigureOut">
              <a:rPr lang="en-US" smtClean="0"/>
              <a:t>5/12/25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73C5-A892-48F3-A985-DAC4C43C67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809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918A0-5BB1-45DB-915C-0D5BBD736485}" type="datetimeFigureOut">
              <a:rPr lang="en-US" smtClean="0"/>
              <a:t>5/12/25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73C5-A892-48F3-A985-DAC4C43C67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055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918A0-5BB1-45DB-915C-0D5BBD736485}" type="datetimeFigureOut">
              <a:rPr lang="en-US" smtClean="0"/>
              <a:t>5/12/25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73C5-A892-48F3-A985-DAC4C43C67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928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1E3918A0-5BB1-45DB-915C-0D5BBD736485}" type="datetimeFigureOut">
              <a:rPr lang="en-US" smtClean="0"/>
              <a:t>5/12/25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73C5-A892-48F3-A985-DAC4C43C67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711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DE00E0-3F40-44AD-90E4-EDB4C62DCA2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EA1A12-37BB-452B-9F7A-44A41BAE72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6021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674" r:id="rId14"/>
  </p:sldLayoutIdLst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em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jpeg"/><Relationship Id="rId5" Type="http://schemas.openxmlformats.org/officeDocument/2006/relationships/image" Target="../media/image39.jpeg"/><Relationship Id="rId4" Type="http://schemas.openxmlformats.org/officeDocument/2006/relationships/image" Target="../media/image4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ctrTitle"/>
          </p:nvPr>
        </p:nvSpPr>
        <p:spPr>
          <a:xfrm>
            <a:off x="2470245" y="1928138"/>
            <a:ext cx="7291942" cy="3001724"/>
          </a:xfrm>
          <a:prstGeom prst="rect">
            <a:avLst/>
          </a:prstGeom>
        </p:spPr>
        <p:txBody>
          <a:bodyPr vert="horz" lIns="121900" tIns="121900" rIns="121900" bIns="121900" rtlCol="0" anchor="ctr" anchorCtr="0">
            <a:noAutofit/>
          </a:bodyPr>
          <a:lstStyle/>
          <a:p>
            <a:pPr lvl="0" algn="ctr"/>
            <a:br>
              <a:rPr lang="en-US" sz="48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600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" sz="3600" dirty="0">
              <a:solidFill>
                <a:srgbClr val="FF9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E60AF2-E6ED-1461-203B-CED233998C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1" y="1"/>
            <a:ext cx="12035590" cy="41921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616DEB-681D-B8E3-F979-5E7DA484BCC5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0" y="29771"/>
            <a:ext cx="2490537" cy="17774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C1750D-2C33-7985-7955-342655B812AF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0084263" y="0"/>
            <a:ext cx="2343130" cy="17774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4EE16A-23F4-1E08-36AC-F07721F4C2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492" y="4313125"/>
            <a:ext cx="2979821" cy="18071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DD659E-228F-4E24-9721-9FC217CDB43F}"/>
              </a:ext>
            </a:extLst>
          </p:cNvPr>
          <p:cNvSpPr txBox="1"/>
          <p:nvPr/>
        </p:nvSpPr>
        <p:spPr>
          <a:xfrm>
            <a:off x="4506686" y="-9361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8" name="Raleigh Egypt Middle School.m4a">
            <a:hlinkClick r:id="" action="ppaction://media"/>
            <a:extLst>
              <a:ext uri="{FF2B5EF4-FFF2-40B4-BE49-F238E27FC236}">
                <a16:creationId xmlns:a16="http://schemas.microsoft.com/office/drawing/2014/main" id="{ABF315CC-63C9-E9F3-8ED1-43D9FA901F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468" y="521671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87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CA131D-BDDA-3987-D3FA-FB83F0F77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815" y="914401"/>
            <a:ext cx="7760677" cy="471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613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61D926-C765-993C-5E42-7AED57F97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88" y="0"/>
            <a:ext cx="9136673" cy="555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992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6973C2-9C3C-866E-A059-328DAB65C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877" y="1160584"/>
            <a:ext cx="4506058" cy="45368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61D926-C765-993C-5E42-7AED57F97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88" y="-1"/>
            <a:ext cx="4506057" cy="569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11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25B318-0CE1-734A-57B2-B1C256774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692" y="0"/>
            <a:ext cx="7554058" cy="524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350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1E9BB6-ADFB-7231-C2A0-69BF6831E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46" y="199293"/>
            <a:ext cx="8972550" cy="559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98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8003DA-34EA-7821-597D-3933CD168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595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5B85AA-C050-92B4-42B2-B4934430C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145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0F6892-1BBF-F1F3-6CAC-5F8A8814C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29" y="239485"/>
            <a:ext cx="8079921" cy="566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92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6CF310-357F-B4D3-FC6B-1DDE8E227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261257"/>
            <a:ext cx="9035143" cy="54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88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F70019-1FF0-B05C-FCD6-BE4E5B243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441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5652" y="1157483"/>
            <a:ext cx="11748052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Raleigh Egypt Middle School Mission 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Our mission is to create a safe environment where 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students will know and understand their greatness, causing them 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to exceed expectations academically, technologically, and socially 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by becoming life-long learners who are able to contribute (serve) and matriculate in any environment, nationally and internationally.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24542D-A14A-A7E7-704F-A8C17FB5E882}"/>
              </a:ext>
            </a:extLst>
          </p:cNvPr>
          <p:cNvSpPr txBox="1"/>
          <p:nvPr/>
        </p:nvSpPr>
        <p:spPr>
          <a:xfrm>
            <a:off x="165652" y="4130857"/>
            <a:ext cx="118606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Raleigh Egypt Middle School Vision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At Raleigh-Egypt Middle School, everyone can contribute and everyone can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BeGreat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ctr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564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F1E48F-FD45-DCEA-0B00-641B8FC30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668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B6D418-0030-0320-F972-A54DAF678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069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ABE24C-F746-192A-3E11-E92E1B40E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538" y="386861"/>
            <a:ext cx="7378212" cy="541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47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3F629A-B4F6-6AAA-998E-37C0730D9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62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B6CDC5-D2E4-4A7E-61C3-9BF46E6BB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87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258CB2-2A54-72E9-FA21-17E1C157C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277" y="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0FC93E-7C15-F5D6-5588-36FB45507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34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29AE7A-BBE8-F856-CEEC-4182E5347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131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BBC973-E32E-E68C-022F-8D95E08CE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570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00BA03-AD38-7801-FE54-13A56F60C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38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524542D-A14A-A7E7-704F-A8C17FB5E882}"/>
              </a:ext>
            </a:extLst>
          </p:cNvPr>
          <p:cNvSpPr txBox="1"/>
          <p:nvPr/>
        </p:nvSpPr>
        <p:spPr>
          <a:xfrm>
            <a:off x="159026" y="172278"/>
            <a:ext cx="1187394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u="sng" dirty="0">
                <a:latin typeface="Arial" panose="020B0604020202020204" pitchFamily="34" charset="0"/>
                <a:cs typeface="Arial" panose="020B0604020202020204" pitchFamily="34" charset="0"/>
              </a:rPr>
              <a:t>REMS Declaration of Contribution</a:t>
            </a:r>
          </a:p>
          <a:p>
            <a:pPr algn="ctr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 will make good things happen for other people.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 will remind myself I can ACCOMPLISH ANYTHING with time, effort, patience and RESILIENCE.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 will Do THE BEST with what I have.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 will be resourceful and responsible.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 will expect more of myself.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 will be obligated to this world and the people in it.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 will give more and continuously strive to be more.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 will BE GREAT!</a:t>
            </a:r>
          </a:p>
        </p:txBody>
      </p:sp>
    </p:spTree>
    <p:extLst>
      <p:ext uri="{BB962C8B-B14F-4D97-AF65-F5344CB8AC3E}">
        <p14:creationId xmlns:p14="http://schemas.microsoft.com/office/powerpoint/2010/main" val="3048160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90" advClick="0" advTm="1590">
        <p:fade/>
      </p:transition>
    </mc:Choice>
    <mc:Fallback>
      <p:transition spd="slow" advClick="0" advTm="159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4D6DFB-22C8-C883-CC43-4398D0133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791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C7FC5F-AEA9-E0C0-7221-80ADBADBC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05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568262-255D-0FF3-72FB-CD9FA8A30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939" y="316523"/>
            <a:ext cx="8058150" cy="531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80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C556F8-5045-1DE9-6929-B4936E921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832" y="299804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499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14097D-C3E5-AAED-C8BE-B076FCE86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769" y="339969"/>
            <a:ext cx="723753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85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C298DF-3E17-48FE-D864-27BBD31B1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569" y="339970"/>
            <a:ext cx="7718181" cy="535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53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423CAA-3F5D-29E8-7BF5-61C1870049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843" y="254833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43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91B0B6A-A9AE-24EC-AAA3-596217299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94" y="231322"/>
            <a:ext cx="9004092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9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A8C9E8-5B21-2B1C-A0A6-378229C205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24458"/>
            <a:ext cx="7772400" cy="500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033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59D0CC-112F-A414-ED29-F8317145B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89548"/>
            <a:ext cx="7772400" cy="513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33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6E2826-13F6-71A7-5C53-8E1A2CDE2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0" y="363415"/>
            <a:ext cx="5143500" cy="536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274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0C314D-E7B6-6EEC-5CE2-038D07E7E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3" y="312295"/>
            <a:ext cx="8457665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49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11EA8E-4905-A64A-6214-94DEFC6F2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7772400" cy="5829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1FAE83-29F7-0D02-FD8F-A14971AB61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7772400" cy="5829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514C5D-A970-741E-36A2-04B49DFB8C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7772400" cy="5829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E5329F-4E00-EECF-C7DF-662D212A65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72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304DFC-2F6B-36FE-034B-0B867D9F5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300" y="586153"/>
            <a:ext cx="7631054" cy="507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726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FBB946-BF38-5792-F833-AF7006C18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831" y="703385"/>
            <a:ext cx="7772400" cy="491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10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180563-9E7A-964B-45CB-24237D6FE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456" y="468923"/>
            <a:ext cx="7253235" cy="498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69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378519-9012-AEC7-8D96-8D1977975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231" y="222739"/>
            <a:ext cx="7026519" cy="542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69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1EF76E-7DC5-BB37-5871-7E5253FB3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18" y="175846"/>
            <a:ext cx="8937381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15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90" advClick="0" advTm="1590">
        <p:fade/>
      </p:transition>
    </mc:Choice>
    <mc:Fallback>
      <p:transition spd="med" advClick="0" advTm="1590">
        <p:fade/>
      </p:transition>
    </mc:Fallback>
  </mc:AlternateContent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Gallery">
      <a:majorFont>
        <a:latin typeface="Rockwell" panose="020606030202050204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BB5F5D82-B5E9-469E-A815-C655ED4AF24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D5552345A35B42939E8C6C7CDCD8B6" ma:contentTypeVersion="12" ma:contentTypeDescription="Create a new document." ma:contentTypeScope="" ma:versionID="6e7cb83f1d63280810cafd0f1accd39a">
  <xsd:schema xmlns:xsd="http://www.w3.org/2001/XMLSchema" xmlns:xs="http://www.w3.org/2001/XMLSchema" xmlns:p="http://schemas.microsoft.com/office/2006/metadata/properties" xmlns:ns3="66ae0dc0-2ceb-4d66-8f6e-15b3ca4e1c64" xmlns:ns4="85a347c8-8a70-47e2-b124-b45278f88f82" targetNamespace="http://schemas.microsoft.com/office/2006/metadata/properties" ma:root="true" ma:fieldsID="56538c8af804be02768a286642fce727" ns3:_="" ns4:_="">
    <xsd:import namespace="66ae0dc0-2ceb-4d66-8f6e-15b3ca4e1c64"/>
    <xsd:import namespace="85a347c8-8a70-47e2-b124-b45278f88f8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ae0dc0-2ceb-4d66-8f6e-15b3ca4e1c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a347c8-8a70-47e2-b124-b45278f88f8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6586FBB-A853-4A48-A538-E7B0485974E7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66ae0dc0-2ceb-4d66-8f6e-15b3ca4e1c64"/>
    <ds:schemaRef ds:uri="85a347c8-8a70-47e2-b124-b45278f88f82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50A73B9-4DC8-4FCC-952D-E7AB26FD254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8DF1D6B-2EA2-470F-8EDD-9C991B9F1DBE}">
  <ds:schemaRefs>
    <ds:schemaRef ds:uri="http://schemas.microsoft.com/office/2006/metadata/properties"/>
    <ds:schemaRef ds:uri="http://www.w3.org/2000/xmlns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{A15F7DEB-B248-CE4D-BACC-D277878891F1}tf10001119</Template>
  <TotalTime>66761</TotalTime>
  <Words>1922</Words>
  <Application>Microsoft Macintosh PowerPoint</Application>
  <PresentationFormat>Widescreen</PresentationFormat>
  <Paragraphs>99</Paragraphs>
  <Slides>41</Slides>
  <Notes>41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Arvo</vt:lpstr>
      <vt:lpstr>Calibri</vt:lpstr>
      <vt:lpstr>Rockwell</vt:lpstr>
      <vt:lpstr>Segoe UI Historic</vt:lpstr>
      <vt:lpstr>Gallery</vt:lpstr>
      <vt:lpstr>Document</vt:lpstr>
      <vt:lpstr>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Presentation Principal  January 2020</dc:title>
  <dc:creator>Corey D. Williams</dc:creator>
  <cp:lastModifiedBy>DIONE CURRY</cp:lastModifiedBy>
  <cp:revision>135</cp:revision>
  <cp:lastPrinted>2022-03-02T17:23:48Z</cp:lastPrinted>
  <dcterms:created xsi:type="dcterms:W3CDTF">2020-01-10T15:34:04Z</dcterms:created>
  <dcterms:modified xsi:type="dcterms:W3CDTF">2025-05-14T23:00:45Z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0x010100F5D5552345A35B42939E8C6C7CDCD8B6</vt:lpwstr>
  </property>
</Properties>
</file>